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65" r:id="rId4"/>
    <p:sldId id="264" r:id="rId5"/>
    <p:sldId id="259" r:id="rId6"/>
    <p:sldId id="258" r:id="rId7"/>
    <p:sldId id="260" r:id="rId8"/>
    <p:sldId id="261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040EF-A628-40AC-9B8B-E9A5C3C31AEB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C76DE-DDCC-400D-9452-5DE09B1A4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17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1C22-CA26-4DE7-923E-D376AF8395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53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1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5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87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41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46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22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07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70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3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2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EE910-EC61-4390-86C7-96575B110A3D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0A4E2-68E4-4050-8578-6F0B93901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42158" y="5242222"/>
            <a:ext cx="8107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Amy Luckiewicz, DFC Project Director</a:t>
            </a:r>
            <a:br>
              <a:rPr lang="en-US" sz="3000" dirty="0"/>
            </a:b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828800" y="4534336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Nicotine-Free Generation Overview</a:t>
            </a:r>
          </a:p>
        </p:txBody>
      </p:sp>
    </p:spTree>
    <p:extLst>
      <p:ext uri="{BB962C8B-B14F-4D97-AF65-F5344CB8AC3E}">
        <p14:creationId xmlns:p14="http://schemas.microsoft.com/office/powerpoint/2010/main" val="196521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8107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Focus on Primary 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164" y="1080165"/>
            <a:ext cx="118235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PRIMARY </a:t>
            </a:r>
            <a:r>
              <a:rPr lang="en-US" sz="280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prevention</a:t>
            </a:r>
            <a:r>
              <a:rPr lang="en-US" sz="2800" b="1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sz="28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is action that tries to stop diseases from ever starting. </a:t>
            </a:r>
            <a:r>
              <a:rPr lang="en-US" sz="28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Example: </a:t>
            </a:r>
            <a:r>
              <a:rPr lang="en-US" sz="2800" dirty="0">
                <a:solidFill>
                  <a:srgbClr val="FF0000"/>
                </a:solidFill>
                <a:highlight>
                  <a:srgbClr val="FFFFFF"/>
                </a:highlight>
                <a:latin typeface="Google Sans"/>
              </a:rPr>
              <a:t>i</a:t>
            </a:r>
            <a:r>
              <a:rPr lang="en-US" sz="28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mmuni</a:t>
            </a:r>
            <a:r>
              <a:rPr lang="en-US" sz="2800" dirty="0">
                <a:solidFill>
                  <a:srgbClr val="FF0000"/>
                </a:solidFill>
                <a:highlight>
                  <a:srgbClr val="FFFFFF"/>
                </a:highlight>
                <a:latin typeface="Google Sans"/>
              </a:rPr>
              <a:t>zations </a:t>
            </a:r>
            <a:endParaRPr lang="en-US" sz="2800" b="0" i="0" dirty="0">
              <a:solidFill>
                <a:srgbClr val="FF0000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endParaRPr lang="en-US" sz="2800" dirty="0">
              <a:solidFill>
                <a:srgbClr val="1F1F1F"/>
              </a:solidFill>
              <a:highlight>
                <a:srgbClr val="FFFFFF"/>
              </a:highlight>
              <a:latin typeface="Google Sans"/>
            </a:endParaRPr>
          </a:p>
          <a:p>
            <a:r>
              <a:rPr lang="en-US" sz="2800" b="1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SECONDARY</a:t>
            </a:r>
            <a:r>
              <a:rPr lang="en-US" sz="28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 prevention is action which focuses on early detection of a disease.</a:t>
            </a:r>
          </a:p>
          <a:p>
            <a:r>
              <a:rPr lang="en-US" sz="2800" dirty="0">
                <a:solidFill>
                  <a:srgbClr val="FF0000"/>
                </a:solidFill>
                <a:highlight>
                  <a:srgbClr val="FFFFFF"/>
                </a:highlight>
                <a:latin typeface="Google Sans"/>
              </a:rPr>
              <a:t>Example: Early Intervention and some screenings</a:t>
            </a:r>
          </a:p>
          <a:p>
            <a:endParaRPr lang="en-US" sz="2800" dirty="0">
              <a:solidFill>
                <a:srgbClr val="1F1F1F"/>
              </a:solidFill>
              <a:highlight>
                <a:srgbClr val="FFFFFF"/>
              </a:highlight>
              <a:latin typeface="Google Sans"/>
            </a:endParaRPr>
          </a:p>
          <a:p>
            <a:r>
              <a:rPr lang="en-US" sz="2800" b="1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TERTIARY</a:t>
            </a:r>
            <a:r>
              <a:rPr lang="en-US" sz="2800" dirty="0">
                <a:solidFill>
                  <a:srgbClr val="1F1F1F"/>
                </a:solidFill>
                <a:highlight>
                  <a:srgbClr val="FFFFFF"/>
                </a:highlight>
                <a:latin typeface="Google Sans"/>
              </a:rPr>
              <a:t> prevention prevention focused on interventions to SLOW or STOP the disease. </a:t>
            </a:r>
          </a:p>
          <a:p>
            <a:r>
              <a:rPr lang="en-US" sz="2800" dirty="0">
                <a:solidFill>
                  <a:srgbClr val="FF0000"/>
                </a:solidFill>
                <a:highlight>
                  <a:srgbClr val="FFFFFF"/>
                </a:highlight>
                <a:latin typeface="Google Sans"/>
              </a:rPr>
              <a:t>Example: medicine, tumor removal surgery, masks, substance use treatment</a:t>
            </a:r>
            <a:endParaRPr lang="en-US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03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8107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Coalition’s Charge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0869" y="860257"/>
            <a:ext cx="11630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To utilize science-based PRIMARY prevention strategies to reduce or eliminate youth substance use.  </a:t>
            </a:r>
            <a:endParaRPr lang="en-US" sz="2500" dirty="0"/>
          </a:p>
        </p:txBody>
      </p:sp>
      <p:pic>
        <p:nvPicPr>
          <p:cNvPr id="1030" name="Picture 6" descr="Our Work – DrugFree WilCo">
            <a:extLst>
              <a:ext uri="{FF2B5EF4-FFF2-40B4-BE49-F238E27FC236}">
                <a16:creationId xmlns:a16="http://schemas.microsoft.com/office/drawing/2014/main" id="{2459DCD3-D4DE-B66A-C741-BD7D91E0D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823" y="1693460"/>
            <a:ext cx="3915498" cy="384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at We Do | C.A.R.E. Coalition of Transylvania County">
            <a:extLst>
              <a:ext uri="{FF2B5EF4-FFF2-40B4-BE49-F238E27FC236}">
                <a16:creationId xmlns:a16="http://schemas.microsoft.com/office/drawing/2014/main" id="{453315A9-3771-C491-E453-CEE230E38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79" y="2621080"/>
            <a:ext cx="6148738" cy="269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FE6FC178-60E1-14E0-6E89-0B9A9FAC6E1B}"/>
              </a:ext>
            </a:extLst>
          </p:cNvPr>
          <p:cNvSpPr/>
          <p:nvPr/>
        </p:nvSpPr>
        <p:spPr>
          <a:xfrm>
            <a:off x="5100524" y="5312924"/>
            <a:ext cx="558800" cy="1178560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0C3963-D6A5-E426-7443-A73883E44163}"/>
              </a:ext>
            </a:extLst>
          </p:cNvPr>
          <p:cNvSpPr txBox="1"/>
          <p:nvPr/>
        </p:nvSpPr>
        <p:spPr>
          <a:xfrm>
            <a:off x="659560" y="2220970"/>
            <a:ext cx="4110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7 Strategies for Community Change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35516E-2F0E-9BAB-A29E-C3110F9B5E01}"/>
              </a:ext>
            </a:extLst>
          </p:cNvPr>
          <p:cNvSpPr txBox="1"/>
          <p:nvPr/>
        </p:nvSpPr>
        <p:spPr>
          <a:xfrm>
            <a:off x="7801085" y="5614320"/>
            <a:ext cx="3735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Google Sans"/>
              </a:rPr>
              <a:t>Strategic Prevention Framework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7049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4964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NFG Overview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46" y="895438"/>
            <a:ext cx="11630261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Nicotine-Free Generation (sometimes called Tobacco Free Generation) is a policy that is implemented at the local level to limit the sale of nicotine products over time.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It ties the ability to buy nicotine products to a set date versus </a:t>
            </a:r>
            <a:br>
              <a:rPr lang="en-US" sz="2500" dirty="0"/>
            </a:br>
            <a:r>
              <a:rPr lang="en-US" sz="2500" dirty="0"/>
              <a:t>a person’s birthdate. It does NOT take away anyone’s ability </a:t>
            </a:r>
            <a:br>
              <a:rPr lang="en-US" sz="2500" dirty="0"/>
            </a:br>
            <a:r>
              <a:rPr lang="en-US" sz="2500" dirty="0"/>
              <a:t>to purchase nicotine IF THEY ALREADY HAVE THE RIGHT.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incrementally phases out nicotine sales, allowing </a:t>
            </a:r>
            <a:br>
              <a:rPr lang="en-US" sz="2800" dirty="0"/>
            </a:br>
            <a:r>
              <a:rPr lang="en-US" sz="2800" dirty="0"/>
              <a:t>retailers to adjust their business models over years.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NFG will NOT prevent internet sales, however, it will </a:t>
            </a:r>
            <a:br>
              <a:rPr lang="en-US" sz="2800" dirty="0"/>
            </a:br>
            <a:r>
              <a:rPr lang="en-US" sz="2800" dirty="0"/>
              <a:t>reduce the likelihood of use by reducing access to products at an enforceable local level. </a:t>
            </a:r>
          </a:p>
          <a:p>
            <a:endParaRPr lang="en-US" sz="1500" dirty="0">
              <a:solidFill>
                <a:srgbClr val="7030A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7030A0"/>
                </a:solidFill>
              </a:rPr>
              <a:t>It’s ultimate goal is to prevent nicotine addiction using a primary prevention model.</a:t>
            </a:r>
          </a:p>
          <a:p>
            <a:endParaRPr lang="en-US" sz="2500" dirty="0"/>
          </a:p>
          <a:p>
            <a:endParaRPr lang="en-US" sz="2500" dirty="0"/>
          </a:p>
        </p:txBody>
      </p:sp>
      <p:sp>
        <p:nvSpPr>
          <p:cNvPr id="8" name="Rounded Rectangle 7"/>
          <p:cNvSpPr/>
          <p:nvPr/>
        </p:nvSpPr>
        <p:spPr>
          <a:xfrm>
            <a:off x="8766149" y="1874142"/>
            <a:ext cx="3090823" cy="27734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47517" y="2070625"/>
            <a:ext cx="28414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Example policy</a:t>
            </a:r>
          </a:p>
          <a:p>
            <a:endParaRPr lang="en-US" dirty="0"/>
          </a:p>
          <a:p>
            <a:r>
              <a:rPr lang="en-US" dirty="0"/>
              <a:t>Policy effect date: 1/1/2025</a:t>
            </a:r>
          </a:p>
          <a:p>
            <a:endParaRPr lang="en-US" dirty="0"/>
          </a:p>
          <a:p>
            <a:r>
              <a:rPr lang="en-US" dirty="0"/>
              <a:t>Birthdate restriction: 1/1/2004 (21 years before the effective date)</a:t>
            </a:r>
          </a:p>
        </p:txBody>
      </p:sp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50E93238-6E3C-11C3-7A11-3D02AB6BCFCD}"/>
              </a:ext>
            </a:extLst>
          </p:cNvPr>
          <p:cNvSpPr/>
          <p:nvPr/>
        </p:nvSpPr>
        <p:spPr>
          <a:xfrm>
            <a:off x="4692073" y="264496"/>
            <a:ext cx="1930400" cy="2460231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Smoking is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NOT a fundamental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right.</a:t>
            </a:r>
          </a:p>
        </p:txBody>
      </p:sp>
    </p:spTree>
    <p:extLst>
      <p:ext uri="{BB962C8B-B14F-4D97-AF65-F5344CB8AC3E}">
        <p14:creationId xmlns:p14="http://schemas.microsoft.com/office/powerpoint/2010/main" val="52553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610" y="906087"/>
            <a:ext cx="1163026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Originally proposed in Singapore, Brookline was the first municipality to pass the policy in Massachusetts in 2020.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Brookline’s actions were challenged in the State Judicial Court. The action was upheld in March, 2024 (9-0) as lawful.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Since Brookline’s action, many other MA communities have taken action to pursue NFG, most have active Coalitions with many others preparing to take action.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We have other examples of product bans focused on community health that include lead-based paint and asbestos.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In June, 2024, the North Reading Coalition unanimously voted to advocate for NFG.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610" y="275145"/>
            <a:ext cx="4964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62258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4964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Why NFG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46" y="959743"/>
            <a:ext cx="11630261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Smoking is still the leading cause of preventable death – almost a half a </a:t>
            </a:r>
            <a:br>
              <a:rPr lang="en-US" sz="2500" dirty="0"/>
            </a:br>
            <a:r>
              <a:rPr lang="en-US" sz="2500" dirty="0"/>
              <a:t>million Americans die from preventable smoking related illnesses every year. </a:t>
            </a:r>
          </a:p>
          <a:p>
            <a:r>
              <a:rPr lang="en-US" sz="25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b="1" dirty="0"/>
              <a:t>More than 80% of smokers start by age 18, and virtually all by 26.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The tobacco industry has been shown in court to utilize a marketing play book and produce products to entice young people to use and perhaps become lifelong customers.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New products, like salt nicotine and nicotine pouches create a “more comfortable” way to consume high-nicotine products. </a:t>
            </a:r>
          </a:p>
          <a:p>
            <a:r>
              <a:rPr lang="en-US" sz="28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59978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Why NFG: New Product Examples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46" y="959743"/>
            <a:ext cx="11630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</p:txBody>
      </p:sp>
      <p:pic>
        <p:nvPicPr>
          <p:cNvPr id="1026" name="Picture 2" descr="What is Zyn and what are oral nicotine pouches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14" y="1040958"/>
            <a:ext cx="6182715" cy="3092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0240502_121005 (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6"/>
          <a:stretch>
            <a:fillRect/>
          </a:stretch>
        </p:blipFill>
        <p:spPr bwMode="auto">
          <a:xfrm>
            <a:off x="6729521" y="3302420"/>
            <a:ext cx="5182586" cy="284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729521" y="999406"/>
            <a:ext cx="5044324" cy="19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Salt nicotine discreet pouches like </a:t>
            </a:r>
            <a:r>
              <a:rPr kumimoji="0" lang="en-US" altLang="en-US" sz="15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Zyn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represent a change in form of nicotine consumption. Nicotine is absorbed through the mouth and do NOT cause saliva</a:t>
            </a:r>
            <a:r>
              <a:rPr kumimoji="0" lang="en-US" altLang="en-US" sz="15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discharge like traditional “chew.”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798617" y="5134517"/>
            <a:ext cx="3930904" cy="95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Online sales of flavored and mimic products </a:t>
            </a:r>
            <a:b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continue to attract youth. NFG will not likely affect these sales directly, but rather reduce the demand for products among youth.</a:t>
            </a:r>
            <a:endParaRPr kumimoji="0" lang="en-US" altLang="en-US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68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Why NFG: North Reading Data (April, 2025)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46" y="959743"/>
            <a:ext cx="11630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853576"/>
              </p:ext>
            </p:extLst>
          </p:nvPr>
        </p:nvGraphicFramePr>
        <p:xfrm>
          <a:off x="486849" y="1105424"/>
          <a:ext cx="10435092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843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Past 30-day Use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  <a:r>
                        <a:rPr lang="en-US" sz="2000" baseline="30000" dirty="0"/>
                        <a:t>th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  <a:r>
                        <a:rPr lang="en-US" sz="2000" baseline="30000" dirty="0"/>
                        <a:t>th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8</a:t>
                      </a:r>
                      <a:r>
                        <a:rPr lang="en-US" sz="2000" baseline="30000" dirty="0"/>
                        <a:t>th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</a:t>
                      </a:r>
                      <a:r>
                        <a:rPr lang="en-US" sz="2000" baseline="30000" dirty="0"/>
                        <a:t>th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</a:t>
                      </a:r>
                      <a:r>
                        <a:rPr lang="en-US" sz="2000" baseline="30000" dirty="0"/>
                        <a:t>th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11</a:t>
                      </a:r>
                      <a:r>
                        <a:rPr lang="en-US" sz="2000" baseline="30000" dirty="0">
                          <a:solidFill>
                            <a:schemeClr val="bg1"/>
                          </a:solidFill>
                        </a:rPr>
                        <a:t>th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12</a:t>
                      </a:r>
                      <a:r>
                        <a:rPr lang="en-US" sz="2000" baseline="30000" dirty="0"/>
                        <a:t>th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080">
                <a:tc>
                  <a:txBody>
                    <a:bodyPr/>
                    <a:lstStyle/>
                    <a:p>
                      <a:r>
                        <a:rPr lang="en-US" sz="2000" dirty="0"/>
                        <a:t>Any tobacco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3.41%</a:t>
                      </a:r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0.78%</a:t>
                      </a:r>
                      <a:endParaRPr lang="en-US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1.15%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4.23%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1.83%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7.00%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18.02%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633956"/>
                  </a:ext>
                </a:extLst>
              </a:tr>
              <a:tr h="397396">
                <a:tc>
                  <a:txBody>
                    <a:bodyPr/>
                    <a:lstStyle/>
                    <a:p>
                      <a:r>
                        <a:rPr lang="en-US" sz="2000" dirty="0"/>
                        <a:t>Any </a:t>
                      </a:r>
                    </a:p>
                    <a:p>
                      <a:r>
                        <a:rPr lang="en-US" sz="2000" dirty="0"/>
                        <a:t>vape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3.41%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0.78%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4.60%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4.23%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1.82%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6.86%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b="0" u="none" strike="noStrike" kern="1200" dirty="0">
                          <a:solidFill>
                            <a:schemeClr val="dk1"/>
                          </a:solidFill>
                          <a:effectLst/>
                        </a:rPr>
                        <a:t>18.02%</a:t>
                      </a:r>
                      <a:endParaRPr lang="en-US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Any nicotine pouch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031314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6849" y="6176364"/>
            <a:ext cx="6468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National Institute on Drug Abuse “Monitoring the Future Study” University of Michigan, 2023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849" y="5999743"/>
            <a:ext cx="6468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April, 2024 North Reading Core Measurement Survey</a:t>
            </a:r>
          </a:p>
        </p:txBody>
      </p:sp>
    </p:spTree>
    <p:extLst>
      <p:ext uri="{BB962C8B-B14F-4D97-AF65-F5344CB8AC3E}">
        <p14:creationId xmlns:p14="http://schemas.microsoft.com/office/powerpoint/2010/main" val="1626711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Why NFG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46" y="959743"/>
            <a:ext cx="11630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486849" y="6176364"/>
            <a:ext cx="6468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National Institute on Drug Abuse “Monitoring the Future Study” University of Michigan, 2023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6849" y="5999743"/>
            <a:ext cx="6468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April, 2024 North Reading Core Measurement Survey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706" y="1045207"/>
            <a:ext cx="11708294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North Reading students in grades 6-12 self-identified the median age of first use of vape products at age 17 and the first use of tobacco products at age 16.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Although data show that the rate is declining (over 2023), in many categories,</a:t>
            </a:r>
            <a:br>
              <a:rPr lang="en-US" sz="2500" dirty="0"/>
            </a:br>
            <a:r>
              <a:rPr lang="en-US" sz="2500" dirty="0"/>
              <a:t>North Reading uses MORE nicotine products than the national average.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It is a complimentary action to the BOH’s efforts to reduce outlet density (July, 2024).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It includes ALL nicotine delivery products, staying ahead of any “future” product that may come on the market.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rgbClr val="FF0000"/>
                </a:solidFill>
              </a:rPr>
              <a:t>NFG is primary prevention</a:t>
            </a:r>
            <a:r>
              <a:rPr lang="en-US" sz="2500" dirty="0"/>
              <a:t>. The Coalition’s main goal is to prevent substance use BEFORE it starts.</a:t>
            </a:r>
          </a:p>
        </p:txBody>
      </p:sp>
    </p:spTree>
    <p:extLst>
      <p:ext uri="{BB962C8B-B14F-4D97-AF65-F5344CB8AC3E}">
        <p14:creationId xmlns:p14="http://schemas.microsoft.com/office/powerpoint/2010/main" val="58320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483" y="264496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The Coalition’s NFG 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846" y="959743"/>
            <a:ext cx="11630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</p:txBody>
      </p:sp>
      <p:sp>
        <p:nvSpPr>
          <p:cNvPr id="10" name="TextBox 9"/>
          <p:cNvSpPr txBox="1"/>
          <p:nvPr/>
        </p:nvSpPr>
        <p:spPr>
          <a:xfrm>
            <a:off x="483706" y="864442"/>
            <a:ext cx="112265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vision is that in a generation, young people will think it strange to see someone using a nicotine product, just as most of today’s young people have never been in a restaurant, theater, school, or hospital with a smoking section. </a:t>
            </a:r>
            <a:endParaRPr lang="en-US" sz="2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06FE90-D2DE-6537-C2C6-3FBE29B9742D}"/>
              </a:ext>
            </a:extLst>
          </p:cNvPr>
          <p:cNvSpPr txBox="1"/>
          <p:nvPr/>
        </p:nvSpPr>
        <p:spPr>
          <a:xfrm>
            <a:off x="482730" y="3299310"/>
            <a:ext cx="112265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Areas which fall under the purview of the Town Board Health include </a:t>
            </a:r>
            <a:r>
              <a:rPr lang="en-US" sz="2200" dirty="0">
                <a:solidFill>
                  <a:srgbClr val="FF0000"/>
                </a:solidFill>
              </a:rPr>
              <a:t>disease and injury prevention</a:t>
            </a:r>
            <a:r>
              <a:rPr lang="en-US" sz="2200" dirty="0"/>
              <a:t>, promoting and offering immunization clinics, responding to bacterial illnesses, monitoring disease outbreaks, providing health education &amp; prevention programs, provide health advisories, </a:t>
            </a:r>
            <a:r>
              <a:rPr lang="en-US" sz="2200" dirty="0">
                <a:solidFill>
                  <a:srgbClr val="FF0000"/>
                </a:solidFill>
              </a:rPr>
              <a:t>promoting health &amp; wellness</a:t>
            </a:r>
            <a:r>
              <a:rPr lang="en-US" sz="2200" dirty="0"/>
              <a:t>, nutrition and fitness information, </a:t>
            </a:r>
            <a:r>
              <a:rPr lang="en-US" sz="2200" dirty="0">
                <a:solidFill>
                  <a:srgbClr val="FF0000"/>
                </a:solidFill>
              </a:rPr>
              <a:t>tobacco control programs</a:t>
            </a:r>
            <a:r>
              <a:rPr lang="en-US" sz="2200" dirty="0"/>
              <a:t>, environmental protection, respond to health hazards, ensuring water quality, monitoring waste disposal, investigating noise &amp; air pollution, animal health, health monitoring, enforcement and ensuring of health and safety codes, health care access, and emergency preparedness and response.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0D391-38BD-7A43-4034-4138A6F6B9F1}"/>
              </a:ext>
            </a:extLst>
          </p:cNvPr>
          <p:cNvSpPr txBox="1"/>
          <p:nvPr/>
        </p:nvSpPr>
        <p:spPr>
          <a:xfrm>
            <a:off x="196481" y="2764172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The North Reading’s Board of Health </a:t>
            </a:r>
          </a:p>
        </p:txBody>
      </p:sp>
    </p:spTree>
    <p:extLst>
      <p:ext uri="{BB962C8B-B14F-4D97-AF65-F5344CB8AC3E}">
        <p14:creationId xmlns:p14="http://schemas.microsoft.com/office/powerpoint/2010/main" val="66814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12"/>
          <a:stretch/>
        </p:blipFill>
        <p:spPr>
          <a:xfrm>
            <a:off x="1954" y="6491484"/>
            <a:ext cx="12190046" cy="3557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1846" y="959743"/>
            <a:ext cx="1163026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06FE90-D2DE-6537-C2C6-3FBE29B9742D}"/>
              </a:ext>
            </a:extLst>
          </p:cNvPr>
          <p:cNvSpPr txBox="1"/>
          <p:nvPr/>
        </p:nvSpPr>
        <p:spPr>
          <a:xfrm>
            <a:off x="381130" y="1092874"/>
            <a:ext cx="112265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Tobacco Free Generation: Brookline’s Model for Ending Tobacco in the US (YouTube)</a:t>
            </a:r>
            <a:br>
              <a:rPr lang="en-US" sz="2800" dirty="0"/>
            </a:br>
            <a:r>
              <a:rPr lang="en-US" sz="2800" dirty="0"/>
              <a:t>https://www.youtube.com/watch?v=6wrV_H5ct78&amp;t=2s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70D391-38BD-7A43-4034-4138A6F6B9F1}"/>
              </a:ext>
            </a:extLst>
          </p:cNvPr>
          <p:cNvSpPr txBox="1"/>
          <p:nvPr/>
        </p:nvSpPr>
        <p:spPr>
          <a:xfrm>
            <a:off x="196481" y="364947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Recommended Viewing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B44C1E-A05A-9E30-EAB9-1D9C0D896A8C}"/>
              </a:ext>
            </a:extLst>
          </p:cNvPr>
          <p:cNvSpPr txBox="1"/>
          <p:nvPr/>
        </p:nvSpPr>
        <p:spPr>
          <a:xfrm>
            <a:off x="196481" y="3034174"/>
            <a:ext cx="91666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>
                <a:solidFill>
                  <a:srgbClr val="7030A0"/>
                </a:solidFill>
              </a:rPr>
              <a:t>Need Help Quitting?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CD655B-0643-C000-E67F-3060E906AFB1}"/>
              </a:ext>
            </a:extLst>
          </p:cNvPr>
          <p:cNvSpPr txBox="1"/>
          <p:nvPr/>
        </p:nvSpPr>
        <p:spPr>
          <a:xfrm>
            <a:off x="482730" y="3617387"/>
            <a:ext cx="11226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Contact Laura Miranda at 978-357-5038 or lmiranda@nrpd.org</a:t>
            </a:r>
          </a:p>
        </p:txBody>
      </p:sp>
    </p:spTree>
    <p:extLst>
      <p:ext uri="{BB962C8B-B14F-4D97-AF65-F5344CB8AC3E}">
        <p14:creationId xmlns:p14="http://schemas.microsoft.com/office/powerpoint/2010/main" val="93407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990</Words>
  <Application>Microsoft Office PowerPoint</Application>
  <PresentationFormat>Widescreen</PresentationFormat>
  <Paragraphs>114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Luckiewicz</dc:creator>
  <cp:lastModifiedBy>Amy Luckiewicz</cp:lastModifiedBy>
  <cp:revision>18</cp:revision>
  <dcterms:created xsi:type="dcterms:W3CDTF">2024-07-12T14:51:06Z</dcterms:created>
  <dcterms:modified xsi:type="dcterms:W3CDTF">2025-06-23T18:09:57Z</dcterms:modified>
</cp:coreProperties>
</file>